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rchivo Black" charset="1" panose="020B0A03020202020B04"/>
      <p:regular r:id="rId12"/>
    </p:embeddedFont>
    <p:embeddedFont>
      <p:font typeface="Montserrat Light" charset="1" panose="00000400000000000000"/>
      <p:regular r:id="rId13"/>
    </p:embeddedFont>
    <p:embeddedFont>
      <p:font typeface="Montserrat Light Bold" charset="1" panose="00000800000000000000"/>
      <p:regular r:id="rId14"/>
    </p:embeddedFont>
    <p:embeddedFont>
      <p:font typeface="Montserrat Light Italics" charset="1" panose="00000400000000000000"/>
      <p:regular r:id="rId15"/>
    </p:embeddedFont>
    <p:embeddedFont>
      <p:font typeface="Montserrat Light Bold Italics" charset="1" panose="00000800000000000000"/>
      <p:regular r:id="rId16"/>
    </p:embeddedFont>
    <p:embeddedFont>
      <p:font typeface="Open Sauce" charset="1" panose="00000500000000000000"/>
      <p:regular r:id="rId17"/>
    </p:embeddedFont>
    <p:embeddedFont>
      <p:font typeface="Open Sauce Bold" charset="1" panose="00000800000000000000"/>
      <p:regular r:id="rId18"/>
    </p:embeddedFont>
    <p:embeddedFont>
      <p:font typeface="Open Sauce Italics" charset="1" panose="00000500000000000000"/>
      <p:regular r:id="rId19"/>
    </p:embeddedFont>
    <p:embeddedFont>
      <p:font typeface="Open Sauce Bold Italics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32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jpeg" Type="http://schemas.openxmlformats.org/officeDocument/2006/relationships/image"/><Relationship Id="rId11" Target="../media/image29.jpeg" Type="http://schemas.openxmlformats.org/officeDocument/2006/relationships/image"/><Relationship Id="rId12" Target="../media/image40.png" Type="http://schemas.openxmlformats.org/officeDocument/2006/relationships/image"/><Relationship Id="rId2" Target="../media/image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jpe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8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jpe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jpe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jpe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jpe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4.png" Type="http://schemas.openxmlformats.org/officeDocument/2006/relationships/image"/><Relationship Id="rId4" Target="../media/image20.jpeg" Type="http://schemas.openxmlformats.org/officeDocument/2006/relationships/image"/><Relationship Id="rId5" Target="../media/image29.jpeg" Type="http://schemas.openxmlformats.org/officeDocument/2006/relationships/image"/><Relationship Id="rId6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15651"/>
          <a:stretch>
            <a:fillRect/>
          </a:stretch>
        </p:blipFill>
        <p:spPr>
          <a:xfrm flipH="tru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114498" t="-230" r="-2201" b="-2063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177993" y="3322743"/>
            <a:ext cx="11932013" cy="3615180"/>
            <a:chOff x="0" y="0"/>
            <a:chExt cx="979140" cy="2966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9140" cy="296661"/>
            </a:xfrm>
            <a:custGeom>
              <a:avLst/>
              <a:gdLst/>
              <a:ahLst/>
              <a:cxnLst/>
              <a:rect r="r" b="b" t="t" l="l"/>
              <a:pathLst>
                <a:path h="296661" w="979140">
                  <a:moveTo>
                    <a:pt x="105425" y="0"/>
                  </a:moveTo>
                  <a:lnTo>
                    <a:pt x="873715" y="0"/>
                  </a:lnTo>
                  <a:cubicBezTo>
                    <a:pt x="931940" y="0"/>
                    <a:pt x="979140" y="47200"/>
                    <a:pt x="979140" y="105425"/>
                  </a:cubicBezTo>
                  <a:lnTo>
                    <a:pt x="979140" y="191237"/>
                  </a:lnTo>
                  <a:cubicBezTo>
                    <a:pt x="979140" y="249461"/>
                    <a:pt x="931940" y="296661"/>
                    <a:pt x="873715" y="296661"/>
                  </a:cubicBezTo>
                  <a:lnTo>
                    <a:pt x="105425" y="296661"/>
                  </a:lnTo>
                  <a:cubicBezTo>
                    <a:pt x="77464" y="296661"/>
                    <a:pt x="50649" y="285554"/>
                    <a:pt x="30878" y="265783"/>
                  </a:cubicBezTo>
                  <a:cubicBezTo>
                    <a:pt x="11107" y="246012"/>
                    <a:pt x="0" y="219197"/>
                    <a:pt x="0" y="191237"/>
                  </a:cubicBezTo>
                  <a:lnTo>
                    <a:pt x="0" y="105425"/>
                  </a:lnTo>
                  <a:cubicBezTo>
                    <a:pt x="0" y="77464"/>
                    <a:pt x="11107" y="50649"/>
                    <a:pt x="30878" y="30878"/>
                  </a:cubicBezTo>
                  <a:cubicBezTo>
                    <a:pt x="50649" y="11107"/>
                    <a:pt x="77464" y="0"/>
                    <a:pt x="1054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7363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612818" y="621318"/>
            <a:ext cx="2263275" cy="2263275"/>
          </a:xfrm>
          <a:custGeom>
            <a:avLst/>
            <a:gdLst/>
            <a:ahLst/>
            <a:cxnLst/>
            <a:rect r="r" b="b" t="t" l="l"/>
            <a:pathLst>
              <a:path h="2263275" w="2263275">
                <a:moveTo>
                  <a:pt x="0" y="0"/>
                </a:moveTo>
                <a:lnTo>
                  <a:pt x="2263275" y="0"/>
                </a:lnTo>
                <a:lnTo>
                  <a:pt x="2263275" y="2263275"/>
                </a:lnTo>
                <a:lnTo>
                  <a:pt x="0" y="2263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276434" y="4533308"/>
            <a:ext cx="11735131" cy="1369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39"/>
              </a:lnSpc>
            </a:pPr>
            <a:r>
              <a:rPr lang="en-US" sz="7999" spc="111">
                <a:solidFill>
                  <a:srgbClr val="040506"/>
                </a:solidFill>
                <a:latin typeface="Archivo Black"/>
              </a:rPr>
              <a:t>CRYPTO CURRENCY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71905" y="3596000"/>
            <a:ext cx="7345101" cy="893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Archivo Black"/>
              </a:rPr>
              <a:t>FINAL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95714" y="6055404"/>
            <a:ext cx="9497482" cy="44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BY NGUYEN VAN DONG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4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5030243" y="456480"/>
            <a:ext cx="12348767" cy="1536122"/>
            <a:chOff x="0" y="0"/>
            <a:chExt cx="1196940" cy="1488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96940" cy="148893"/>
            </a:xfrm>
            <a:custGeom>
              <a:avLst/>
              <a:gdLst/>
              <a:ahLst/>
              <a:cxnLst/>
              <a:rect r="r" b="b" t="t" l="l"/>
              <a:pathLst>
                <a:path h="148893" w="1196940">
                  <a:moveTo>
                    <a:pt x="993740" y="0"/>
                  </a:moveTo>
                  <a:lnTo>
                    <a:pt x="0" y="0"/>
                  </a:lnTo>
                  <a:lnTo>
                    <a:pt x="203200" y="148893"/>
                  </a:lnTo>
                  <a:lnTo>
                    <a:pt x="1196940" y="148893"/>
                  </a:lnTo>
                  <a:lnTo>
                    <a:pt x="99374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6407" y="1992601"/>
            <a:ext cx="5689104" cy="291895"/>
            <a:chOff x="0" y="0"/>
            <a:chExt cx="4519796" cy="231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19796" cy="231900"/>
            </a:xfrm>
            <a:custGeom>
              <a:avLst/>
              <a:gdLst/>
              <a:ahLst/>
              <a:cxnLst/>
              <a:rect r="r" b="b" t="t" l="l"/>
              <a:pathLst>
                <a:path h="231900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31900"/>
                  </a:lnTo>
                  <a:lnTo>
                    <a:pt x="4519796" y="231900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>
              <a:noFill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3455908"/>
            <a:ext cx="736150" cy="636369"/>
            <a:chOff x="0" y="0"/>
            <a:chExt cx="193883" cy="1676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883" cy="167603"/>
            </a:xfrm>
            <a:custGeom>
              <a:avLst/>
              <a:gdLst/>
              <a:ahLst/>
              <a:cxnLst/>
              <a:rect r="r" b="b" t="t" l="l"/>
              <a:pathLst>
                <a:path h="167603" w="19388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5819493"/>
            <a:ext cx="736150" cy="636369"/>
            <a:chOff x="0" y="0"/>
            <a:chExt cx="193883" cy="1676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3883" cy="167603"/>
            </a:xfrm>
            <a:custGeom>
              <a:avLst/>
              <a:gdLst/>
              <a:ahLst/>
              <a:cxnLst/>
              <a:rect r="r" b="b" t="t" l="l"/>
              <a:pathLst>
                <a:path h="167603" w="19388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-1497600" y="779562"/>
            <a:ext cx="9308329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CONCLUSIONS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80297" y="3427333"/>
            <a:ext cx="5075076" cy="1030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The number of transactions and its volume has increased at the beginning of the year </a:t>
            </a:r>
            <a:r>
              <a:rPr lang="en-US" sz="2010" spc="197">
                <a:solidFill>
                  <a:srgbClr val="231F20"/>
                </a:solidFill>
                <a:latin typeface="Montserrat Light Bold"/>
              </a:rPr>
              <a:t>2022.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80297" y="5790918"/>
            <a:ext cx="5075076" cy="1411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 Bold"/>
              </a:rPr>
              <a:t>11-13/13-11</a:t>
            </a:r>
            <a:r>
              <a:rPr lang="en-US" sz="2010" spc="197">
                <a:solidFill>
                  <a:srgbClr val="231F20"/>
                </a:solidFill>
                <a:latin typeface="Montserrat Light"/>
              </a:rPr>
              <a:t> is the preferred token pair in trading transactions, generating a much </a:t>
            </a:r>
            <a:r>
              <a:rPr lang="en-US" sz="2010" spc="197">
                <a:solidFill>
                  <a:srgbClr val="231F20"/>
                </a:solidFill>
                <a:latin typeface="Montserrat Light Bold"/>
              </a:rPr>
              <a:t>larger revenue</a:t>
            </a:r>
            <a:r>
              <a:rPr lang="en-US" sz="2010" spc="197">
                <a:solidFill>
                  <a:srgbClr val="231F20"/>
                </a:solidFill>
                <a:latin typeface="Montserrat Light"/>
              </a:rPr>
              <a:t> than other pairs.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7318524" y="2820287"/>
            <a:ext cx="10545546" cy="5943557"/>
          </a:xfrm>
          <a:custGeom>
            <a:avLst/>
            <a:gdLst/>
            <a:ahLst/>
            <a:cxnLst/>
            <a:rect r="r" b="b" t="t" l="l"/>
            <a:pathLst>
              <a:path h="5943557" w="10545546">
                <a:moveTo>
                  <a:pt x="0" y="0"/>
                </a:moveTo>
                <a:lnTo>
                  <a:pt x="10545545" y="0"/>
                </a:lnTo>
                <a:lnTo>
                  <a:pt x="10545545" y="5943557"/>
                </a:lnTo>
                <a:lnTo>
                  <a:pt x="0" y="59435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4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5030243" y="456480"/>
            <a:ext cx="12348767" cy="1536122"/>
            <a:chOff x="0" y="0"/>
            <a:chExt cx="1196940" cy="1488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96940" cy="148893"/>
            </a:xfrm>
            <a:custGeom>
              <a:avLst/>
              <a:gdLst/>
              <a:ahLst/>
              <a:cxnLst/>
              <a:rect r="r" b="b" t="t" l="l"/>
              <a:pathLst>
                <a:path h="148893" w="1196940">
                  <a:moveTo>
                    <a:pt x="993740" y="0"/>
                  </a:moveTo>
                  <a:lnTo>
                    <a:pt x="0" y="0"/>
                  </a:lnTo>
                  <a:lnTo>
                    <a:pt x="203200" y="148893"/>
                  </a:lnTo>
                  <a:lnTo>
                    <a:pt x="1196940" y="148893"/>
                  </a:lnTo>
                  <a:lnTo>
                    <a:pt x="99374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6407" y="1992601"/>
            <a:ext cx="5689104" cy="291895"/>
            <a:chOff x="0" y="0"/>
            <a:chExt cx="4519796" cy="231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19796" cy="231900"/>
            </a:xfrm>
            <a:custGeom>
              <a:avLst/>
              <a:gdLst/>
              <a:ahLst/>
              <a:cxnLst/>
              <a:rect r="r" b="b" t="t" l="l"/>
              <a:pathLst>
                <a:path h="231900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31900"/>
                  </a:lnTo>
                  <a:lnTo>
                    <a:pt x="4519796" y="231900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>
              <a:noFill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2684546"/>
            <a:ext cx="736150" cy="636369"/>
            <a:chOff x="0" y="0"/>
            <a:chExt cx="193883" cy="1676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883" cy="167603"/>
            </a:xfrm>
            <a:custGeom>
              <a:avLst/>
              <a:gdLst/>
              <a:ahLst/>
              <a:cxnLst/>
              <a:rect r="r" b="b" t="t" l="l"/>
              <a:pathLst>
                <a:path h="167603" w="19388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5143500"/>
            <a:ext cx="736150" cy="636369"/>
            <a:chOff x="0" y="0"/>
            <a:chExt cx="193883" cy="1676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3883" cy="167603"/>
            </a:xfrm>
            <a:custGeom>
              <a:avLst/>
              <a:gdLst/>
              <a:ahLst/>
              <a:cxnLst/>
              <a:rect r="r" b="b" t="t" l="l"/>
              <a:pathLst>
                <a:path h="167603" w="19388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04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7269242"/>
            <a:ext cx="736150" cy="636369"/>
            <a:chOff x="0" y="0"/>
            <a:chExt cx="193883" cy="1676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3883" cy="167603"/>
            </a:xfrm>
            <a:custGeom>
              <a:avLst/>
              <a:gdLst/>
              <a:ahLst/>
              <a:cxnLst/>
              <a:rect r="r" b="b" t="t" l="l"/>
              <a:pathLst>
                <a:path h="167603" w="19388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05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-1497600" y="779562"/>
            <a:ext cx="9308329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CONCLUSIONS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80297" y="2655971"/>
            <a:ext cx="5173345" cy="2097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Although the transaction volume in </a:t>
            </a:r>
            <a:r>
              <a:rPr lang="en-US" sz="2010" spc="197">
                <a:solidFill>
                  <a:srgbClr val="231F20"/>
                </a:solidFill>
                <a:latin typeface="Montserrat Light Bold"/>
              </a:rPr>
              <a:t>Vietnam </a:t>
            </a:r>
            <a:r>
              <a:rPr lang="en-US" sz="2010" spc="197">
                <a:solidFill>
                  <a:srgbClr val="231F20"/>
                </a:solidFill>
                <a:latin typeface="Montserrat Light"/>
              </a:rPr>
              <a:t>is not in the top of the countries, the transactions coming from here </a:t>
            </a:r>
            <a:r>
              <a:rPr lang="en-US" sz="2010" spc="197">
                <a:solidFill>
                  <a:srgbClr val="231F20"/>
                </a:solidFill>
                <a:latin typeface="Montserrat Light Bold"/>
              </a:rPr>
              <a:t>generate much larger revenue</a:t>
            </a:r>
            <a:r>
              <a:rPr lang="en-US" sz="2010" spc="197">
                <a:solidFill>
                  <a:srgbClr val="231F20"/>
                </a:solidFill>
                <a:latin typeface="Montserrat Light"/>
              </a:rPr>
              <a:t> than other countries.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80297" y="5114925"/>
            <a:ext cx="5173345" cy="1411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Users prefer to transact on </a:t>
            </a:r>
            <a:r>
              <a:rPr lang="en-US" sz="2010" spc="197">
                <a:solidFill>
                  <a:srgbClr val="231F20"/>
                </a:solidFill>
                <a:latin typeface="Montserrat Light Bold"/>
              </a:rPr>
              <a:t>computers </a:t>
            </a:r>
            <a:r>
              <a:rPr lang="en-US" sz="2010" spc="197">
                <a:solidFill>
                  <a:srgbClr val="231F20"/>
                </a:solidFill>
                <a:latin typeface="Montserrat Light"/>
              </a:rPr>
              <a:t>than on mobile phones based on </a:t>
            </a:r>
            <a:r>
              <a:rPr lang="en-US" sz="2010" spc="197">
                <a:solidFill>
                  <a:srgbClr val="231F20"/>
                </a:solidFill>
                <a:latin typeface="Montserrat Light Bold"/>
              </a:rPr>
              <a:t>Number of Transactions by Platform</a:t>
            </a:r>
            <a:r>
              <a:rPr lang="en-US" sz="2010" spc="197">
                <a:solidFill>
                  <a:srgbClr val="231F20"/>
                </a:solidFill>
                <a:latin typeface="Montserrat Light"/>
              </a:rPr>
              <a:t> chart.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80297" y="7240667"/>
            <a:ext cx="5173345" cy="2497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The majority of traders trade </a:t>
            </a:r>
            <a:r>
              <a:rPr lang="en-US" sz="2010" spc="197">
                <a:solidFill>
                  <a:srgbClr val="231F20"/>
                </a:solidFill>
                <a:latin typeface="Montserrat Light Bold"/>
              </a:rPr>
              <a:t>alt tokens,</a:t>
            </a:r>
            <a:r>
              <a:rPr lang="en-US" sz="2010" spc="197">
                <a:solidFill>
                  <a:srgbClr val="231F20"/>
                </a:solidFill>
                <a:latin typeface="Montserrat Light"/>
              </a:rPr>
              <a:t> which can be explained because </a:t>
            </a:r>
            <a:r>
              <a:rPr lang="en-US" sz="2010" spc="197">
                <a:solidFill>
                  <a:srgbClr val="231F20"/>
                </a:solidFill>
                <a:latin typeface="Montserrat Light Bold"/>
              </a:rPr>
              <a:t>token 13</a:t>
            </a:r>
            <a:r>
              <a:rPr lang="en-US" sz="2010" spc="197">
                <a:solidFill>
                  <a:srgbClr val="231F20"/>
                </a:solidFill>
                <a:latin typeface="Montserrat Light"/>
              </a:rPr>
              <a:t> is pegged to the </a:t>
            </a:r>
            <a:r>
              <a:rPr lang="en-US" sz="2010" spc="197">
                <a:solidFill>
                  <a:srgbClr val="231F20"/>
                </a:solidFill>
                <a:latin typeface="Montserrat Light Bold"/>
              </a:rPr>
              <a:t>USD</a:t>
            </a:r>
            <a:r>
              <a:rPr lang="en-US" sz="2010" spc="197">
                <a:solidFill>
                  <a:srgbClr val="231F20"/>
                </a:solidFill>
                <a:latin typeface="Montserrat Light"/>
              </a:rPr>
              <a:t> and it is one of the most traded coins. We can conclude that token holders tend to be</a:t>
            </a:r>
            <a:r>
              <a:rPr lang="en-US" sz="2010" spc="197">
                <a:solidFill>
                  <a:srgbClr val="231F20"/>
                </a:solidFill>
                <a:latin typeface="Montserrat Light Bold"/>
              </a:rPr>
              <a:t> risk averse.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7318524" y="2820287"/>
            <a:ext cx="10545546" cy="5943557"/>
          </a:xfrm>
          <a:custGeom>
            <a:avLst/>
            <a:gdLst/>
            <a:ahLst/>
            <a:cxnLst/>
            <a:rect r="r" b="b" t="t" l="l"/>
            <a:pathLst>
              <a:path h="5943557" w="10545546">
                <a:moveTo>
                  <a:pt x="0" y="0"/>
                </a:moveTo>
                <a:lnTo>
                  <a:pt x="10545545" y="0"/>
                </a:lnTo>
                <a:lnTo>
                  <a:pt x="10545545" y="5943557"/>
                </a:lnTo>
                <a:lnTo>
                  <a:pt x="0" y="59435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9420" y="826312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659420" y="5607622"/>
            <a:ext cx="2799147" cy="27991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10" t="0" r="-1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59420" y="479909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659420" y="2143592"/>
            <a:ext cx="2799147" cy="279914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10" t="0" r="-1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86977" y="6050794"/>
            <a:ext cx="6851587" cy="1077187"/>
          </a:xfrm>
          <a:custGeom>
            <a:avLst/>
            <a:gdLst/>
            <a:ahLst/>
            <a:cxnLst/>
            <a:rect r="r" b="b" t="t" l="l"/>
            <a:pathLst>
              <a:path h="1077187" w="68515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686977" y="3697868"/>
            <a:ext cx="6790323" cy="3819509"/>
            <a:chOff x="0" y="0"/>
            <a:chExt cx="1128903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0" t="-83513" r="0" b="-83513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2924060" y="984692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924060" y="7191421"/>
            <a:ext cx="2799147" cy="2799147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10" t="0" r="-1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2924060" y="638289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2924060" y="3727391"/>
            <a:ext cx="2799147" cy="2799147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10" t="0" r="-1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2924060" y="2915843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2924060" y="260338"/>
            <a:ext cx="2799147" cy="2799147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10" t="0" r="-1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6189931" y="792917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6189931" y="5273669"/>
            <a:ext cx="2799147" cy="279914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0" t="-24985" r="0" b="-24985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6189931" y="446514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6189931" y="1809639"/>
            <a:ext cx="2799147" cy="2799147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l="-25015" t="0" r="-25015" b="0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6189931" y="998090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16189931" y="-1657415"/>
            <a:ext cx="2799147" cy="2799147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1"/>
              <a:stretch>
                <a:fillRect l="-30016" t="0" r="-30016" b="0"/>
              </a:stretch>
            </a:blipFill>
          </p:spPr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16189931" y="8703201"/>
            <a:ext cx="2799147" cy="2799147"/>
            <a:chOff x="0" y="0"/>
            <a:chExt cx="6350000" cy="6350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0" t="-25078" r="0" b="-25078"/>
              </a:stretch>
            </a:blip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3950501" y="1141732"/>
            <a:ext cx="2263275" cy="2263275"/>
          </a:xfrm>
          <a:custGeom>
            <a:avLst/>
            <a:gdLst/>
            <a:ahLst/>
            <a:cxnLst/>
            <a:rect r="r" b="b" t="t" l="l"/>
            <a:pathLst>
              <a:path h="2263275" w="2263275">
                <a:moveTo>
                  <a:pt x="0" y="0"/>
                </a:moveTo>
                <a:lnTo>
                  <a:pt x="2263275" y="0"/>
                </a:lnTo>
                <a:lnTo>
                  <a:pt x="2263275" y="2263274"/>
                </a:lnTo>
                <a:lnTo>
                  <a:pt x="0" y="22632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998187" y="3725482"/>
            <a:ext cx="6229167" cy="363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59"/>
              </a:lnSpc>
              <a:spcBef>
                <a:spcPct val="0"/>
              </a:spcBef>
            </a:pPr>
            <a:r>
              <a:rPr lang="en-US" sz="6999" u="none">
                <a:solidFill>
                  <a:srgbClr val="FFFFFF"/>
                </a:solidFill>
                <a:latin typeface="Archivo Black"/>
              </a:rPr>
              <a:t>THANKS FOR LISTENING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900" y="0"/>
            <a:ext cx="18270100" cy="5413908"/>
          </a:xfrm>
          <a:custGeom>
            <a:avLst/>
            <a:gdLst/>
            <a:ahLst/>
            <a:cxnLst/>
            <a:rect r="r" b="b" t="t" l="l"/>
            <a:pathLst>
              <a:path h="5413908" w="18270100">
                <a:moveTo>
                  <a:pt x="0" y="0"/>
                </a:moveTo>
                <a:lnTo>
                  <a:pt x="18270100" y="0"/>
                </a:lnTo>
                <a:lnTo>
                  <a:pt x="18270100" y="5413908"/>
                </a:lnTo>
                <a:lnTo>
                  <a:pt x="0" y="5413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9649" r="0" b="-5539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68769" y="1907991"/>
            <a:ext cx="9168362" cy="169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</a:rPr>
              <a:t>CONTENT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2268" y="645413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 u="none">
                <a:solidFill>
                  <a:srgbClr val="231F20"/>
                </a:solidFill>
                <a:latin typeface="Montserrat Classic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0718" y="7493384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Goals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48514" y="649797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96963" y="7537217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Data Modeling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24760" y="645413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73209" y="7493384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SQL Query Steps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98592" y="649797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47041" y="7537217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Power BI Visualization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775412" y="649797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23862" y="7537217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Experiences &amp;</a:t>
            </a:r>
          </a:p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Conclusions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7500" r="0" b="2750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357312" y="1028700"/>
            <a:ext cx="15591759" cy="8229600"/>
            <a:chOff x="0" y="0"/>
            <a:chExt cx="410647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647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106471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495914" y="3603602"/>
            <a:ext cx="3086100" cy="4784036"/>
            <a:chOff x="0" y="0"/>
            <a:chExt cx="812800" cy="12599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000000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495914" y="5528564"/>
            <a:ext cx="3086100" cy="507624"/>
            <a:chOff x="0" y="0"/>
            <a:chExt cx="812800" cy="1336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Problem Statement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900738" y="3603602"/>
            <a:ext cx="3086100" cy="4784036"/>
            <a:chOff x="0" y="0"/>
            <a:chExt cx="812800" cy="12599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000000"/>
              </a:solidFill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900738" y="5528564"/>
            <a:ext cx="3086100" cy="507624"/>
            <a:chOff x="0" y="0"/>
            <a:chExt cx="812800" cy="13369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Data Modeling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01162" y="3603602"/>
            <a:ext cx="3086100" cy="4784036"/>
            <a:chOff x="0" y="0"/>
            <a:chExt cx="812800" cy="125999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000000"/>
              </a:solidFill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301162" y="5528564"/>
            <a:ext cx="3086100" cy="507624"/>
            <a:chOff x="0" y="0"/>
            <a:chExt cx="812800" cy="13369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Working with Data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705986" y="3603602"/>
            <a:ext cx="3086100" cy="4784036"/>
            <a:chOff x="0" y="0"/>
            <a:chExt cx="812800" cy="125999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000000"/>
              </a:solidFill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705986" y="5528564"/>
            <a:ext cx="3086100" cy="507624"/>
            <a:chOff x="0" y="0"/>
            <a:chExt cx="812800" cy="13369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Sharing the results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3690980" y="1915600"/>
            <a:ext cx="10906040" cy="81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</a:rPr>
              <a:t>GOALS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640360" y="6250170"/>
            <a:ext cx="2722103" cy="184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6102" indent="-163051" lvl="1">
              <a:lnSpc>
                <a:spcPts val="2084"/>
              </a:lnSpc>
              <a:buFont typeface="Arial"/>
              <a:buChar char="•"/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Understand </a:t>
            </a:r>
            <a:r>
              <a:rPr lang="en-US" sz="1510" spc="148">
                <a:solidFill>
                  <a:srgbClr val="231F20"/>
                </a:solidFill>
                <a:latin typeface="Montserrat Light Bold"/>
              </a:rPr>
              <a:t>business model</a:t>
            </a:r>
          </a:p>
          <a:p>
            <a:pPr marL="326102" indent="-163051" lvl="1">
              <a:lnSpc>
                <a:spcPts val="2084"/>
              </a:lnSpc>
              <a:buFont typeface="Arial"/>
              <a:buChar char="•"/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Determine  </a:t>
            </a:r>
            <a:r>
              <a:rPr lang="en-US" sz="1510" spc="148">
                <a:solidFill>
                  <a:srgbClr val="231F20"/>
                </a:solidFill>
                <a:latin typeface="Montserrat Light Bold"/>
              </a:rPr>
              <a:t>stakeholders</a:t>
            </a:r>
          </a:p>
          <a:p>
            <a:pPr marL="326102" indent="-163051" lvl="1">
              <a:lnSpc>
                <a:spcPts val="2084"/>
              </a:lnSpc>
              <a:buFont typeface="Arial"/>
              <a:buChar char="•"/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Defining </a:t>
            </a:r>
            <a:r>
              <a:rPr lang="en-US" sz="1510" spc="148">
                <a:solidFill>
                  <a:srgbClr val="231F20"/>
                </a:solidFill>
                <a:latin typeface="Montserrat Light Bold"/>
              </a:rPr>
              <a:t>objectives</a:t>
            </a:r>
          </a:p>
          <a:p>
            <a:pPr marL="326102" indent="-163051" lvl="1">
              <a:lnSpc>
                <a:spcPts val="2084"/>
              </a:lnSpc>
              <a:buFont typeface="Arial"/>
              <a:buChar char="•"/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Selecting </a:t>
            </a:r>
            <a:r>
              <a:rPr lang="en-US" sz="1510" spc="148">
                <a:solidFill>
                  <a:srgbClr val="231F20"/>
                </a:solidFill>
                <a:latin typeface="Montserrat Light Bold"/>
              </a:rPr>
              <a:t>tools</a:t>
            </a:r>
            <a:r>
              <a:rPr lang="en-US" sz="1510" spc="148">
                <a:solidFill>
                  <a:srgbClr val="231F20"/>
                </a:solidFill>
                <a:latin typeface="Montserrat Light"/>
              </a:rPr>
              <a:t> and</a:t>
            </a:r>
            <a:r>
              <a:rPr lang="en-US" sz="1510" spc="148">
                <a:solidFill>
                  <a:srgbClr val="231F20"/>
                </a:solidFill>
                <a:latin typeface="Montserrat Light Bold"/>
              </a:rPr>
              <a:t> metrics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045184" y="6250170"/>
            <a:ext cx="2722103" cy="184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6102" indent="-163051" lvl="1">
              <a:lnSpc>
                <a:spcPts val="2084"/>
              </a:lnSpc>
              <a:buFont typeface="Arial"/>
              <a:buChar char="•"/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Understand </a:t>
            </a:r>
            <a:r>
              <a:rPr lang="en-US" sz="1510" spc="148">
                <a:solidFill>
                  <a:srgbClr val="231F20"/>
                </a:solidFill>
                <a:latin typeface="Montserrat Light Bold"/>
              </a:rPr>
              <a:t>data dictionary</a:t>
            </a:r>
          </a:p>
          <a:p>
            <a:pPr marL="326102" indent="-163051" lvl="1">
              <a:lnSpc>
                <a:spcPts val="2084"/>
              </a:lnSpc>
              <a:buFont typeface="Arial"/>
              <a:buChar char="•"/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Determine </a:t>
            </a:r>
            <a:r>
              <a:rPr lang="en-US" sz="1510" spc="148">
                <a:solidFill>
                  <a:srgbClr val="231F20"/>
                </a:solidFill>
                <a:latin typeface="Montserrat Light Bold"/>
              </a:rPr>
              <a:t>tables </a:t>
            </a:r>
            <a:r>
              <a:rPr lang="en-US" sz="1510" spc="148">
                <a:solidFill>
                  <a:srgbClr val="231F20"/>
                </a:solidFill>
                <a:latin typeface="Montserrat Light"/>
              </a:rPr>
              <a:t>and</a:t>
            </a:r>
            <a:r>
              <a:rPr lang="en-US" sz="1510" spc="148">
                <a:solidFill>
                  <a:srgbClr val="231F20"/>
                </a:solidFill>
                <a:latin typeface="Montserrat Light Bold"/>
              </a:rPr>
              <a:t> keys</a:t>
            </a:r>
          </a:p>
          <a:p>
            <a:pPr marL="326102" indent="-163051" lvl="1">
              <a:lnSpc>
                <a:spcPts val="2084"/>
              </a:lnSpc>
              <a:buFont typeface="Arial"/>
              <a:buChar char="•"/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Selecting </a:t>
            </a:r>
            <a:r>
              <a:rPr lang="en-US" sz="1510" spc="148">
                <a:solidFill>
                  <a:srgbClr val="231F20"/>
                </a:solidFill>
                <a:latin typeface="Montserrat Light Bold"/>
              </a:rPr>
              <a:t>tools</a:t>
            </a:r>
            <a:r>
              <a:rPr lang="en-US" sz="1510" spc="148">
                <a:solidFill>
                  <a:srgbClr val="231F20"/>
                </a:solidFill>
                <a:latin typeface="Montserrat Light"/>
              </a:rPr>
              <a:t> and making data modeling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445609" y="6250170"/>
            <a:ext cx="2722103" cy="1860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6102" indent="-163051" lvl="1">
              <a:lnSpc>
                <a:spcPts val="2084"/>
              </a:lnSpc>
              <a:buFont typeface="Arial"/>
              <a:buChar char="•"/>
            </a:pPr>
            <a:r>
              <a:rPr lang="en-US" sz="1510" spc="148">
                <a:solidFill>
                  <a:srgbClr val="231F20"/>
                </a:solidFill>
                <a:latin typeface="Montserrat Light Bold"/>
              </a:rPr>
              <a:t>Collecting </a:t>
            </a:r>
            <a:r>
              <a:rPr lang="en-US" sz="1510" spc="148">
                <a:solidFill>
                  <a:srgbClr val="231F20"/>
                </a:solidFill>
                <a:latin typeface="Montserrat Light"/>
              </a:rPr>
              <a:t>data</a:t>
            </a:r>
          </a:p>
          <a:p>
            <a:pPr marL="326102" indent="-163051" lvl="1">
              <a:lnSpc>
                <a:spcPts val="2084"/>
              </a:lnSpc>
              <a:buFont typeface="Arial"/>
              <a:buChar char="•"/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Data </a:t>
            </a:r>
            <a:r>
              <a:rPr lang="en-US" sz="1510" spc="148">
                <a:solidFill>
                  <a:srgbClr val="231F20"/>
                </a:solidFill>
                <a:latin typeface="Montserrat Light Bold"/>
              </a:rPr>
              <a:t>cleaning </a:t>
            </a:r>
            <a:r>
              <a:rPr lang="en-US" sz="1510" spc="148">
                <a:solidFill>
                  <a:srgbClr val="231F20"/>
                </a:solidFill>
                <a:latin typeface="Montserrat Light"/>
              </a:rPr>
              <a:t>and </a:t>
            </a:r>
            <a:r>
              <a:rPr lang="en-US" sz="1510" spc="148">
                <a:solidFill>
                  <a:srgbClr val="231F20"/>
                </a:solidFill>
                <a:latin typeface="Montserrat Light Bold"/>
              </a:rPr>
              <a:t>normalizing</a:t>
            </a:r>
          </a:p>
          <a:p>
            <a:pPr marL="326102" indent="-163051" lvl="1">
              <a:lnSpc>
                <a:spcPts val="2084"/>
              </a:lnSpc>
              <a:buFont typeface="Arial"/>
              <a:buChar char="•"/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Data </a:t>
            </a:r>
            <a:r>
              <a:rPr lang="en-US" sz="1510" spc="148">
                <a:solidFill>
                  <a:srgbClr val="231F20"/>
                </a:solidFill>
                <a:latin typeface="Montserrat Light Bold"/>
              </a:rPr>
              <a:t>exploring </a:t>
            </a:r>
            <a:r>
              <a:rPr lang="en-US" sz="1510" spc="148">
                <a:solidFill>
                  <a:srgbClr val="231F20"/>
                </a:solidFill>
                <a:latin typeface="Montserrat Light"/>
              </a:rPr>
              <a:t>and </a:t>
            </a:r>
            <a:r>
              <a:rPr lang="en-US" sz="1510" spc="148">
                <a:solidFill>
                  <a:srgbClr val="231F20"/>
                </a:solidFill>
                <a:latin typeface="Montserrat Light Bold"/>
              </a:rPr>
              <a:t>analyzing</a:t>
            </a:r>
          </a:p>
          <a:p>
            <a:pPr marL="326102" indent="-163051" lvl="1">
              <a:lnSpc>
                <a:spcPts val="2084"/>
              </a:lnSpc>
              <a:buFont typeface="Arial"/>
              <a:buChar char="•"/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Making</a:t>
            </a:r>
            <a:r>
              <a:rPr lang="en-US" sz="1510" spc="148">
                <a:solidFill>
                  <a:srgbClr val="231F20"/>
                </a:solidFill>
                <a:latin typeface="Montserrat Light Bold"/>
              </a:rPr>
              <a:t> data visualization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850433" y="6250170"/>
            <a:ext cx="2722103" cy="527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6102" indent="-163051" lvl="1">
              <a:lnSpc>
                <a:spcPts val="2084"/>
              </a:lnSpc>
              <a:buFont typeface="Arial"/>
              <a:buChar char="•"/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Showing </a:t>
            </a:r>
            <a:r>
              <a:rPr lang="en-US" sz="1510" spc="148">
                <a:solidFill>
                  <a:srgbClr val="231F20"/>
                </a:solidFill>
                <a:latin typeface="Montserrat Light Bold"/>
              </a:rPr>
              <a:t>results </a:t>
            </a:r>
            <a:r>
              <a:rPr lang="en-US" sz="1510" spc="148">
                <a:solidFill>
                  <a:srgbClr val="231F20"/>
                </a:solidFill>
                <a:latin typeface="Montserrat Light"/>
              </a:rPr>
              <a:t>and </a:t>
            </a:r>
            <a:r>
              <a:rPr lang="en-US" sz="1510" spc="148">
                <a:solidFill>
                  <a:srgbClr val="231F20"/>
                </a:solidFill>
                <a:latin typeface="Montserrat Light Bold"/>
              </a:rPr>
              <a:t>conclusions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7062893" y="4100367"/>
            <a:ext cx="789574" cy="975879"/>
          </a:xfrm>
          <a:custGeom>
            <a:avLst/>
            <a:gdLst/>
            <a:ahLst/>
            <a:cxnLst/>
            <a:rect r="r" b="b" t="t" l="l"/>
            <a:pathLst>
              <a:path h="975879" w="789574">
                <a:moveTo>
                  <a:pt x="0" y="0"/>
                </a:moveTo>
                <a:lnTo>
                  <a:pt x="789574" y="0"/>
                </a:lnTo>
                <a:lnTo>
                  <a:pt x="789574" y="975879"/>
                </a:lnTo>
                <a:lnTo>
                  <a:pt x="0" y="975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0026080" y="4182701"/>
            <a:ext cx="1397344" cy="1049278"/>
          </a:xfrm>
          <a:custGeom>
            <a:avLst/>
            <a:gdLst/>
            <a:ahLst/>
            <a:cxnLst/>
            <a:rect r="r" b="b" t="t" l="l"/>
            <a:pathLst>
              <a:path h="1049278" w="1397344">
                <a:moveTo>
                  <a:pt x="0" y="0"/>
                </a:moveTo>
                <a:lnTo>
                  <a:pt x="1397344" y="0"/>
                </a:lnTo>
                <a:lnTo>
                  <a:pt x="1397344" y="1049278"/>
                </a:lnTo>
                <a:lnTo>
                  <a:pt x="0" y="1049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3766998" y="4165193"/>
            <a:ext cx="964077" cy="978307"/>
          </a:xfrm>
          <a:custGeom>
            <a:avLst/>
            <a:gdLst/>
            <a:ahLst/>
            <a:cxnLst/>
            <a:rect r="r" b="b" t="t" l="l"/>
            <a:pathLst>
              <a:path h="978307" w="96407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3440521" y="4123630"/>
            <a:ext cx="1079092" cy="1061434"/>
          </a:xfrm>
          <a:custGeom>
            <a:avLst/>
            <a:gdLst/>
            <a:ahLst/>
            <a:cxnLst/>
            <a:rect r="r" b="b" t="t" l="l"/>
            <a:pathLst>
              <a:path h="1061434" w="1079092">
                <a:moveTo>
                  <a:pt x="0" y="0"/>
                </a:moveTo>
                <a:lnTo>
                  <a:pt x="1079091" y="0"/>
                </a:lnTo>
                <a:lnTo>
                  <a:pt x="1079091" y="1061433"/>
                </a:lnTo>
                <a:lnTo>
                  <a:pt x="0" y="10614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7500" r="0" b="2750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168559" y="733377"/>
            <a:ext cx="5950882" cy="2179176"/>
            <a:chOff x="0" y="0"/>
            <a:chExt cx="2269407" cy="8310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9407" cy="831043"/>
            </a:xfrm>
            <a:custGeom>
              <a:avLst/>
              <a:gdLst/>
              <a:ahLst/>
              <a:cxnLst/>
              <a:rect r="r" b="b" t="t" l="l"/>
              <a:pathLst>
                <a:path h="831043" w="2269407">
                  <a:moveTo>
                    <a:pt x="32524" y="0"/>
                  </a:moveTo>
                  <a:lnTo>
                    <a:pt x="2236883" y="0"/>
                  </a:lnTo>
                  <a:cubicBezTo>
                    <a:pt x="2245509" y="0"/>
                    <a:pt x="2253781" y="3427"/>
                    <a:pt x="2259881" y="9526"/>
                  </a:cubicBezTo>
                  <a:cubicBezTo>
                    <a:pt x="2265980" y="15626"/>
                    <a:pt x="2269407" y="23898"/>
                    <a:pt x="2269407" y="32524"/>
                  </a:cubicBezTo>
                  <a:lnTo>
                    <a:pt x="2269407" y="798518"/>
                  </a:lnTo>
                  <a:cubicBezTo>
                    <a:pt x="2269407" y="807144"/>
                    <a:pt x="2265980" y="815417"/>
                    <a:pt x="2259881" y="821516"/>
                  </a:cubicBezTo>
                  <a:cubicBezTo>
                    <a:pt x="2253781" y="827616"/>
                    <a:pt x="2245509" y="831043"/>
                    <a:pt x="2236883" y="831043"/>
                  </a:cubicBezTo>
                  <a:lnTo>
                    <a:pt x="32524" y="831043"/>
                  </a:lnTo>
                  <a:cubicBezTo>
                    <a:pt x="23898" y="831043"/>
                    <a:pt x="15626" y="827616"/>
                    <a:pt x="9526" y="821516"/>
                  </a:cubicBezTo>
                  <a:cubicBezTo>
                    <a:pt x="3427" y="815417"/>
                    <a:pt x="0" y="807144"/>
                    <a:pt x="0" y="798518"/>
                  </a:cubicBezTo>
                  <a:lnTo>
                    <a:pt x="0" y="32524"/>
                  </a:lnTo>
                  <a:cubicBezTo>
                    <a:pt x="0" y="23898"/>
                    <a:pt x="3427" y="15626"/>
                    <a:pt x="9526" y="9526"/>
                  </a:cubicBezTo>
                  <a:cubicBezTo>
                    <a:pt x="15626" y="3427"/>
                    <a:pt x="23898" y="0"/>
                    <a:pt x="32524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914949" y="3055427"/>
            <a:ext cx="14507323" cy="6202873"/>
          </a:xfrm>
          <a:custGeom>
            <a:avLst/>
            <a:gdLst/>
            <a:ahLst/>
            <a:cxnLst/>
            <a:rect r="r" b="b" t="t" l="l"/>
            <a:pathLst>
              <a:path h="6202873" w="14507323">
                <a:moveTo>
                  <a:pt x="0" y="0"/>
                </a:moveTo>
                <a:lnTo>
                  <a:pt x="14507323" y="0"/>
                </a:lnTo>
                <a:lnTo>
                  <a:pt x="14507323" y="6202873"/>
                </a:lnTo>
                <a:lnTo>
                  <a:pt x="0" y="6202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044" r="0" b="-11417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442595" y="7678407"/>
            <a:ext cx="2856404" cy="1396194"/>
            <a:chOff x="0" y="0"/>
            <a:chExt cx="752304" cy="3677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52304" cy="367722"/>
            </a:xfrm>
            <a:custGeom>
              <a:avLst/>
              <a:gdLst/>
              <a:ahLst/>
              <a:cxnLst/>
              <a:rect r="r" b="b" t="t" l="l"/>
              <a:pathLst>
                <a:path h="367722" w="752304">
                  <a:moveTo>
                    <a:pt x="138229" y="0"/>
                  </a:moveTo>
                  <a:lnTo>
                    <a:pt x="614075" y="0"/>
                  </a:lnTo>
                  <a:cubicBezTo>
                    <a:pt x="690417" y="0"/>
                    <a:pt x="752304" y="61887"/>
                    <a:pt x="752304" y="138229"/>
                  </a:cubicBezTo>
                  <a:lnTo>
                    <a:pt x="752304" y="229493"/>
                  </a:lnTo>
                  <a:cubicBezTo>
                    <a:pt x="752304" y="305835"/>
                    <a:pt x="690417" y="367722"/>
                    <a:pt x="614075" y="367722"/>
                  </a:cubicBezTo>
                  <a:lnTo>
                    <a:pt x="138229" y="367722"/>
                  </a:lnTo>
                  <a:cubicBezTo>
                    <a:pt x="61887" y="367722"/>
                    <a:pt x="0" y="305835"/>
                    <a:pt x="0" y="229493"/>
                  </a:cubicBezTo>
                  <a:lnTo>
                    <a:pt x="0" y="138229"/>
                  </a:lnTo>
                  <a:cubicBezTo>
                    <a:pt x="0" y="61887"/>
                    <a:pt x="61887" y="0"/>
                    <a:pt x="138229" y="0"/>
                  </a:cubicBezTo>
                  <a:close/>
                </a:path>
              </a:pathLst>
            </a:custGeom>
            <a:solidFill>
              <a:srgbClr val="EDE5E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825232" y="7830427"/>
            <a:ext cx="2281034" cy="1103726"/>
          </a:xfrm>
          <a:custGeom>
            <a:avLst/>
            <a:gdLst/>
            <a:ahLst/>
            <a:cxnLst/>
            <a:rect r="r" b="b" t="t" l="l"/>
            <a:pathLst>
              <a:path h="1103726" w="2281034">
                <a:moveTo>
                  <a:pt x="0" y="0"/>
                </a:moveTo>
                <a:lnTo>
                  <a:pt x="2281033" y="0"/>
                </a:lnTo>
                <a:lnTo>
                  <a:pt x="2281033" y="1103726"/>
                </a:lnTo>
                <a:lnTo>
                  <a:pt x="0" y="1103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487601" y="1085949"/>
            <a:ext cx="5312798" cy="586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27"/>
              </a:lnSpc>
              <a:spcBef>
                <a:spcPct val="0"/>
              </a:spcBef>
            </a:pPr>
            <a:r>
              <a:rPr lang="en-US" sz="3425" spc="119">
                <a:solidFill>
                  <a:srgbClr val="010101"/>
                </a:solidFill>
                <a:latin typeface="Archivo Black"/>
              </a:rPr>
              <a:t>DATA MODELING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03337" y="1796386"/>
            <a:ext cx="5081325" cy="930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4"/>
              </a:lnSpc>
            </a:pPr>
            <a:r>
              <a:rPr lang="en-US" sz="1358" spc="133">
                <a:solidFill>
                  <a:srgbClr val="040506"/>
                </a:solidFill>
                <a:latin typeface="Montserrat Light"/>
              </a:rPr>
              <a:t>Data modeling organizes and structures data, enabling</a:t>
            </a:r>
            <a:r>
              <a:rPr lang="en-US" sz="1358" spc="133">
                <a:solidFill>
                  <a:srgbClr val="040506"/>
                </a:solidFill>
                <a:latin typeface="Montserrat Light Bold"/>
              </a:rPr>
              <a:t> efficient analysis</a:t>
            </a:r>
            <a:r>
              <a:rPr lang="en-US" sz="1358" spc="133">
                <a:solidFill>
                  <a:srgbClr val="040506"/>
                </a:solidFill>
                <a:latin typeface="Montserrat Light"/>
              </a:rPr>
              <a:t> and </a:t>
            </a:r>
            <a:r>
              <a:rPr lang="en-US" sz="1358" spc="133">
                <a:solidFill>
                  <a:srgbClr val="040506"/>
                </a:solidFill>
                <a:latin typeface="Montserrat Light Bold"/>
              </a:rPr>
              <a:t>decision-making</a:t>
            </a:r>
            <a:r>
              <a:rPr lang="en-US" sz="1358" spc="133">
                <a:solidFill>
                  <a:srgbClr val="040506"/>
                </a:solidFill>
                <a:latin typeface="Montserrat Light"/>
              </a:rPr>
              <a:t> while improving </a:t>
            </a:r>
            <a:r>
              <a:rPr lang="en-US" sz="1358" spc="133">
                <a:solidFill>
                  <a:srgbClr val="040506"/>
                </a:solidFill>
                <a:latin typeface="Montserrat Light Bold"/>
              </a:rPr>
              <a:t>data management</a:t>
            </a:r>
            <a:r>
              <a:rPr lang="en-US" sz="1358" spc="133">
                <a:solidFill>
                  <a:srgbClr val="040506"/>
                </a:solidFill>
                <a:latin typeface="Montserrat Light"/>
              </a:rPr>
              <a:t> and </a:t>
            </a:r>
            <a:r>
              <a:rPr lang="en-US" sz="1358" spc="133">
                <a:solidFill>
                  <a:srgbClr val="040506"/>
                </a:solidFill>
                <a:latin typeface="Montserrat Light Bold"/>
              </a:rPr>
              <a:t>communication</a:t>
            </a:r>
            <a:r>
              <a:rPr lang="en-US" sz="1358" spc="133">
                <a:solidFill>
                  <a:srgbClr val="040506"/>
                </a:solidFill>
                <a:latin typeface="Montserrat Light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4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1029055" y="5852097"/>
            <a:ext cx="20812641" cy="8507213"/>
          </a:xfrm>
          <a:custGeom>
            <a:avLst/>
            <a:gdLst/>
            <a:ahLst/>
            <a:cxnLst/>
            <a:rect r="r" b="b" t="t" l="l"/>
            <a:pathLst>
              <a:path h="8507213" w="20812641">
                <a:moveTo>
                  <a:pt x="0" y="0"/>
                </a:moveTo>
                <a:lnTo>
                  <a:pt x="20812642" y="0"/>
                </a:lnTo>
                <a:lnTo>
                  <a:pt x="20812642" y="8507213"/>
                </a:lnTo>
                <a:lnTo>
                  <a:pt x="0" y="8507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74" r="0" b="-3157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3719" y="2506152"/>
            <a:ext cx="7712338" cy="6691890"/>
          </a:xfrm>
          <a:custGeom>
            <a:avLst/>
            <a:gdLst/>
            <a:ahLst/>
            <a:cxnLst/>
            <a:rect r="r" b="b" t="t" l="l"/>
            <a:pathLst>
              <a:path h="6691890" w="7712338">
                <a:moveTo>
                  <a:pt x="0" y="0"/>
                </a:moveTo>
                <a:lnTo>
                  <a:pt x="7712338" y="0"/>
                </a:lnTo>
                <a:lnTo>
                  <a:pt x="7712338" y="6691890"/>
                </a:lnTo>
                <a:lnTo>
                  <a:pt x="0" y="6691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52" t="0" r="-61253" b="-152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42153" y="2506152"/>
            <a:ext cx="6717147" cy="6752148"/>
          </a:xfrm>
          <a:custGeom>
            <a:avLst/>
            <a:gdLst/>
            <a:ahLst/>
            <a:cxnLst/>
            <a:rect r="r" b="b" t="t" l="l"/>
            <a:pathLst>
              <a:path h="6752148" w="6717147">
                <a:moveTo>
                  <a:pt x="0" y="0"/>
                </a:moveTo>
                <a:lnTo>
                  <a:pt x="6717147" y="0"/>
                </a:lnTo>
                <a:lnTo>
                  <a:pt x="6717147" y="6752148"/>
                </a:lnTo>
                <a:lnTo>
                  <a:pt x="0" y="6752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48" t="-1241" r="-71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89622" y="638127"/>
            <a:ext cx="8904094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SQL QUERY STEPS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76738" y="1590611"/>
            <a:ext cx="9134523" cy="33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00F0D"/>
                </a:solidFill>
                <a:latin typeface="Montserrat Light"/>
              </a:rPr>
              <a:t>CREATING TABLES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4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1029055" y="5852097"/>
            <a:ext cx="20812641" cy="8507213"/>
          </a:xfrm>
          <a:custGeom>
            <a:avLst/>
            <a:gdLst/>
            <a:ahLst/>
            <a:cxnLst/>
            <a:rect r="r" b="b" t="t" l="l"/>
            <a:pathLst>
              <a:path h="8507213" w="20812641">
                <a:moveTo>
                  <a:pt x="0" y="0"/>
                </a:moveTo>
                <a:lnTo>
                  <a:pt x="20812642" y="0"/>
                </a:lnTo>
                <a:lnTo>
                  <a:pt x="20812642" y="8507213"/>
                </a:lnTo>
                <a:lnTo>
                  <a:pt x="0" y="8507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74" r="0" b="-3157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675570"/>
            <a:ext cx="7871377" cy="6353053"/>
          </a:xfrm>
          <a:custGeom>
            <a:avLst/>
            <a:gdLst/>
            <a:ahLst/>
            <a:cxnLst/>
            <a:rect r="r" b="b" t="t" l="l"/>
            <a:pathLst>
              <a:path h="6353053" w="7871377">
                <a:moveTo>
                  <a:pt x="0" y="0"/>
                </a:moveTo>
                <a:lnTo>
                  <a:pt x="7871377" y="0"/>
                </a:lnTo>
                <a:lnTo>
                  <a:pt x="7871377" y="6353053"/>
                </a:lnTo>
                <a:lnTo>
                  <a:pt x="0" y="6353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45" t="0" r="-64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77266" y="2675570"/>
            <a:ext cx="7934726" cy="6353053"/>
          </a:xfrm>
          <a:custGeom>
            <a:avLst/>
            <a:gdLst/>
            <a:ahLst/>
            <a:cxnLst/>
            <a:rect r="r" b="b" t="t" l="l"/>
            <a:pathLst>
              <a:path h="6353053" w="7934726">
                <a:moveTo>
                  <a:pt x="0" y="0"/>
                </a:moveTo>
                <a:lnTo>
                  <a:pt x="7934726" y="0"/>
                </a:lnTo>
                <a:lnTo>
                  <a:pt x="7934726" y="6353053"/>
                </a:lnTo>
                <a:lnTo>
                  <a:pt x="0" y="63530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89622" y="638127"/>
            <a:ext cx="8904094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SQL QUERY STEPS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76738" y="1590611"/>
            <a:ext cx="9134523" cy="33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00F0D"/>
                </a:solidFill>
                <a:latin typeface="Montserrat Light"/>
              </a:rPr>
              <a:t>MODIFYING TABLES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4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1029055" y="5852097"/>
            <a:ext cx="20812641" cy="8507213"/>
          </a:xfrm>
          <a:custGeom>
            <a:avLst/>
            <a:gdLst/>
            <a:ahLst/>
            <a:cxnLst/>
            <a:rect r="r" b="b" t="t" l="l"/>
            <a:pathLst>
              <a:path h="8507213" w="20812641">
                <a:moveTo>
                  <a:pt x="0" y="0"/>
                </a:moveTo>
                <a:lnTo>
                  <a:pt x="20812642" y="0"/>
                </a:lnTo>
                <a:lnTo>
                  <a:pt x="20812642" y="8507213"/>
                </a:lnTo>
                <a:lnTo>
                  <a:pt x="0" y="8507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74" r="0" b="-3157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675570"/>
            <a:ext cx="7687641" cy="6353053"/>
          </a:xfrm>
          <a:custGeom>
            <a:avLst/>
            <a:gdLst/>
            <a:ahLst/>
            <a:cxnLst/>
            <a:rect r="r" b="b" t="t" l="l"/>
            <a:pathLst>
              <a:path h="6353053" w="7687641">
                <a:moveTo>
                  <a:pt x="0" y="0"/>
                </a:moveTo>
                <a:lnTo>
                  <a:pt x="7687641" y="0"/>
                </a:lnTo>
                <a:lnTo>
                  <a:pt x="7687641" y="6353053"/>
                </a:lnTo>
                <a:lnTo>
                  <a:pt x="0" y="6353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63" t="0" r="-1163" b="-292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2675570"/>
            <a:ext cx="7874887" cy="6353053"/>
          </a:xfrm>
          <a:custGeom>
            <a:avLst/>
            <a:gdLst/>
            <a:ahLst/>
            <a:cxnLst/>
            <a:rect r="r" b="b" t="t" l="l"/>
            <a:pathLst>
              <a:path h="6353053" w="7874887">
                <a:moveTo>
                  <a:pt x="0" y="0"/>
                </a:moveTo>
                <a:lnTo>
                  <a:pt x="7874887" y="0"/>
                </a:lnTo>
                <a:lnTo>
                  <a:pt x="7874887" y="6353053"/>
                </a:lnTo>
                <a:lnTo>
                  <a:pt x="0" y="63530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11" t="0" r="-708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89622" y="638127"/>
            <a:ext cx="8904094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SQL QUERY STEPS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76738" y="1590611"/>
            <a:ext cx="9134523" cy="33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00F0D"/>
                </a:solidFill>
                <a:latin typeface="Montserrat Light"/>
              </a:rPr>
              <a:t>EXPLORING AND ANALYZING STEPS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4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1029055" y="5852097"/>
            <a:ext cx="20812641" cy="8507213"/>
          </a:xfrm>
          <a:custGeom>
            <a:avLst/>
            <a:gdLst/>
            <a:ahLst/>
            <a:cxnLst/>
            <a:rect r="r" b="b" t="t" l="l"/>
            <a:pathLst>
              <a:path h="8507213" w="20812641">
                <a:moveTo>
                  <a:pt x="0" y="0"/>
                </a:moveTo>
                <a:lnTo>
                  <a:pt x="20812642" y="0"/>
                </a:lnTo>
                <a:lnTo>
                  <a:pt x="20812642" y="8507213"/>
                </a:lnTo>
                <a:lnTo>
                  <a:pt x="0" y="8507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74" r="0" b="-3157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23642" y="2303971"/>
            <a:ext cx="5797989" cy="6954329"/>
          </a:xfrm>
          <a:custGeom>
            <a:avLst/>
            <a:gdLst/>
            <a:ahLst/>
            <a:cxnLst/>
            <a:rect r="r" b="b" t="t" l="l"/>
            <a:pathLst>
              <a:path h="6954329" w="5797989">
                <a:moveTo>
                  <a:pt x="0" y="0"/>
                </a:moveTo>
                <a:lnTo>
                  <a:pt x="5797989" y="0"/>
                </a:lnTo>
                <a:lnTo>
                  <a:pt x="5797989" y="6954329"/>
                </a:lnTo>
                <a:lnTo>
                  <a:pt x="0" y="69543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37437" y="2303971"/>
            <a:ext cx="5451824" cy="6954329"/>
          </a:xfrm>
          <a:custGeom>
            <a:avLst/>
            <a:gdLst/>
            <a:ahLst/>
            <a:cxnLst/>
            <a:rect r="r" b="b" t="t" l="l"/>
            <a:pathLst>
              <a:path h="6954329" w="5451824">
                <a:moveTo>
                  <a:pt x="0" y="0"/>
                </a:moveTo>
                <a:lnTo>
                  <a:pt x="5451825" y="0"/>
                </a:lnTo>
                <a:lnTo>
                  <a:pt x="5451825" y="6954329"/>
                </a:lnTo>
                <a:lnTo>
                  <a:pt x="0" y="69543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8" t="0" r="-1014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89622" y="638127"/>
            <a:ext cx="8904094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SQL QUERY STEPS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76738" y="1590611"/>
            <a:ext cx="9134523" cy="33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00F0D"/>
                </a:solidFill>
                <a:latin typeface="Montserrat Light"/>
              </a:rPr>
              <a:t>EXPLORING AND ANALYZING STEPS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1874" r="0" b="21875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1711277">
            <a:off x="9261101" y="1500259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49716">
            <a:off x="-2342739" y="8347255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61563"/>
            <a:ext cx="11177699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POWER BI VISUALIZATION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46214" y="7097814"/>
            <a:ext cx="5669664" cy="3189186"/>
            <a:chOff x="0" y="0"/>
            <a:chExt cx="6089457" cy="34253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4"/>
              <a:stretch>
                <a:fillRect l="-98184" t="-51103" r="-41729" b="-133327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903454" y="-6332"/>
            <a:ext cx="6384546" cy="3591307"/>
            <a:chOff x="0" y="0"/>
            <a:chExt cx="6089457" cy="34253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5"/>
              <a:stretch>
                <a:fillRect l="0" t="-5555" r="0" b="-5555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2058534" y="1464341"/>
            <a:ext cx="15167723" cy="8180887"/>
          </a:xfrm>
          <a:custGeom>
            <a:avLst/>
            <a:gdLst/>
            <a:ahLst/>
            <a:cxnLst/>
            <a:rect r="r" b="b" t="t" l="l"/>
            <a:pathLst>
              <a:path h="8180887" w="15167723">
                <a:moveTo>
                  <a:pt x="0" y="0"/>
                </a:moveTo>
                <a:lnTo>
                  <a:pt x="15167722" y="0"/>
                </a:lnTo>
                <a:lnTo>
                  <a:pt x="15167722" y="8180887"/>
                </a:lnTo>
                <a:lnTo>
                  <a:pt x="0" y="81808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391" r="-4801" b="-5906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DAFnqWHcrmg</dc:identifier>
  <dcterms:modified xsi:type="dcterms:W3CDTF">2011-08-01T06:04:30Z</dcterms:modified>
  <cp:revision>1</cp:revision>
  <dc:title>Grey Modern Professional Business Project Presentation</dc:title>
</cp:coreProperties>
</file>